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65" r:id="rId4"/>
    <p:sldId id="259" r:id="rId5"/>
    <p:sldId id="260" r:id="rId6"/>
    <p:sldId id="261" r:id="rId7"/>
    <p:sldId id="263" r:id="rId8"/>
    <p:sldId id="266" r:id="rId9"/>
    <p:sldId id="268" r:id="rId10"/>
    <p:sldId id="271" r:id="rId11"/>
    <p:sldId id="283" r:id="rId12"/>
    <p:sldId id="282" r:id="rId13"/>
    <p:sldId id="284" r:id="rId14"/>
    <p:sldId id="285" r:id="rId15"/>
    <p:sldId id="273" r:id="rId16"/>
    <p:sldId id="274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EAEFF7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5C7D1-953C-4E2C-B0C2-7ED8986020F4}" type="datetimeFigureOut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8DB53-C49B-4113-B1E9-01B73469F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AAD43-9818-4EDF-B5A9-6CFC4C289D48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44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8F51C-CC94-4AB1-9A1D-9A4D12DFAEF4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41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75EF-0C2A-4531-BFBC-9EF89DE5A46E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114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-113843"/>
            <a:ext cx="8421007" cy="1325563"/>
          </a:xfrm>
        </p:spPr>
        <p:txBody>
          <a:bodyPr/>
          <a:lstStyle>
            <a:lvl1pPr algn="ctr">
              <a:defRPr sz="4000" b="1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3514"/>
            <a:ext cx="78867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4AD4-8030-4372-8EA0-5F6B1CAECCC1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29B578D7-20B5-4766-A86B-C6BBB2F417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418191" y="878115"/>
            <a:ext cx="8319408" cy="725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 userDrawn="1"/>
        </p:nvSpPr>
        <p:spPr>
          <a:xfrm>
            <a:off x="0" y="6470015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6666FF"/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440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5157-E435-4BF1-89F3-F2F59023B664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3045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EEA50-F8FB-4D9D-8124-9525EDCA06C1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817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E143-CFA3-4187-AAC8-B0863B5DC6DB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5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11D1A-44EF-438C-A625-1BAF8C08A45A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5641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1A96-DFDB-4FA0-9DE1-F258B5E7A997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50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79FBC-B595-4A6F-8471-65C79B3DADB3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44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977FC-8D7F-4489-9DA6-3E15809716B0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75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1164" y="-1562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191" y="1361168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FD3EC-DC72-480A-BAFC-D6B45CF97D45}" type="datetime1">
              <a:rPr kumimoji="1" lang="ja-JP" altLang="en-US" smtClean="0"/>
              <a:t>2017/7/26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0464" y="652848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578D7-20B5-4766-A86B-C6BBB2F41792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741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倒立振子の安定化制御</a:t>
            </a:r>
            <a:r>
              <a:rPr kumimoji="1" lang="en-US" altLang="ja-JP" dirty="0" smtClean="0"/>
              <a:t>(</a:t>
            </a:r>
            <a:r>
              <a:rPr kumimoji="1" lang="en-US" altLang="ja-JP" dirty="0" err="1" smtClean="0"/>
              <a:t>実験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九州工業大学</a:t>
            </a:r>
            <a:endParaRPr kumimoji="1" lang="en-US" altLang="ja-JP" dirty="0" smtClean="0"/>
          </a:p>
          <a:p>
            <a:r>
              <a:rPr lang="ja-JP" altLang="en-US" dirty="0" smtClean="0"/>
              <a:t>古賀研究室</a:t>
            </a:r>
            <a:endParaRPr lang="en-US" altLang="ja-JP" dirty="0" smtClean="0"/>
          </a:p>
          <a:p>
            <a:r>
              <a:rPr kumimoji="1" lang="ja-JP" altLang="en-US" dirty="0" smtClean="0"/>
              <a:t>前田 拓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</a:t>
            </a:r>
            <a:r>
              <a:rPr lang="ja-JP" altLang="en-US" dirty="0" smtClean="0"/>
              <a:t>比較</a:t>
            </a:r>
            <a:endParaRPr kumimoji="1" lang="ja-JP" altLang="en-US" b="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" y="2735885"/>
            <a:ext cx="4705763" cy="3498860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1211720"/>
            <a:ext cx="7242048" cy="118305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19" y="2735885"/>
            <a:ext cx="4705763" cy="349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7622" y="2499160"/>
            <a:ext cx="7886700" cy="1325563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実験結果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35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重み行列による</a:t>
            </a:r>
            <a:r>
              <a:rPr lang="ja-JP" altLang="en-US" dirty="0" smtClean="0"/>
              <a:t>比較</a:t>
            </a:r>
            <a:endParaRPr kumimoji="1" lang="ja-JP" altLang="en-US" b="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0" y="1120748"/>
            <a:ext cx="6677324" cy="1437409"/>
          </a:xfrm>
          <a:prstGeom prst="rect">
            <a:avLst/>
          </a:prstGeom>
        </p:spPr>
      </p:pic>
      <p:pic>
        <p:nvPicPr>
          <p:cNvPr id="9" name="コンテンツ プレースホルダ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" y="2685365"/>
            <a:ext cx="4643383" cy="335698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281" y="2685365"/>
            <a:ext cx="4657887" cy="33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7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</a:t>
            </a:r>
            <a:r>
              <a:rPr kumimoji="1" lang="ja-JP" altLang="en-US" dirty="0" smtClean="0"/>
              <a:t>比較</a:t>
            </a:r>
            <a:endParaRPr kumimoji="1" lang="ja-JP" altLang="en-US" b="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20" y="1211720"/>
            <a:ext cx="7168142" cy="117097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" y="2703671"/>
            <a:ext cx="4712010" cy="35804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91" y="2703671"/>
            <a:ext cx="4726640" cy="35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サンプリング周期による</a:t>
            </a:r>
            <a:r>
              <a:rPr lang="ja-JP" altLang="en-US" dirty="0" smtClean="0"/>
              <a:t>比較</a:t>
            </a:r>
            <a:endParaRPr kumimoji="1" lang="ja-JP" altLang="en-US" b="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1211720"/>
            <a:ext cx="7242048" cy="118305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5" y="2707639"/>
            <a:ext cx="4705763" cy="350797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54" y="2707639"/>
            <a:ext cx="4705763" cy="35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目標値変更の様子</a:t>
            </a:r>
            <a:endParaRPr kumimoji="1" lang="ja-JP" altLang="en-US" dirty="0"/>
          </a:p>
        </p:txBody>
      </p:sp>
      <p:pic>
        <p:nvPicPr>
          <p:cNvPr id="4" name="re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447" y="1038493"/>
            <a:ext cx="8426107" cy="5635373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5943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振り上げ制御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16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10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Outline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物理パラメータ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Mと</a:t>
            </a:r>
            <a:r>
              <a:rPr kumimoji="1" lang="en-US" altLang="ja-JP" dirty="0" err="1" smtClean="0"/>
              <a:t>fの検証</a:t>
            </a:r>
            <a:r>
              <a:rPr kumimoji="1" lang="en-US" altLang="ja-JP" dirty="0" smtClean="0"/>
              <a:t>(</a:t>
            </a:r>
            <a:r>
              <a:rPr kumimoji="1" lang="en-US" altLang="ja-JP" dirty="0" err="1" smtClean="0"/>
              <a:t>ステップ応答</a:t>
            </a:r>
            <a:r>
              <a:rPr kumimoji="1" lang="en-US" altLang="ja-JP" dirty="0" smtClean="0"/>
              <a:t>, </a:t>
            </a:r>
            <a:r>
              <a:rPr kumimoji="1" lang="en-US" altLang="ja-JP" dirty="0" err="1" smtClean="0"/>
              <a:t>フィードバック</a:t>
            </a:r>
            <a:r>
              <a:rPr kumimoji="1" lang="en-US" altLang="ja-JP" dirty="0" smtClean="0"/>
              <a:t>)</a:t>
            </a:r>
          </a:p>
          <a:p>
            <a:r>
              <a:rPr lang="en-US" altLang="ja-JP" dirty="0" err="1" smtClean="0"/>
              <a:t>Jとcの検証</a:t>
            </a:r>
            <a:endParaRPr lang="en-US" altLang="ja-JP" dirty="0" smtClean="0"/>
          </a:p>
          <a:p>
            <a:r>
              <a:rPr lang="ja-JP" altLang="en-US" dirty="0" smtClean="0"/>
              <a:t>シミュレーション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(</a:t>
            </a:r>
            <a:r>
              <a:rPr lang="ja-JP" altLang="en-US" dirty="0" smtClean="0"/>
              <a:t>重み行列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オブザーバの極</a:t>
            </a:r>
            <a:r>
              <a:rPr lang="en-US" altLang="ja-JP" dirty="0" smtClean="0"/>
              <a:t>, </a:t>
            </a:r>
            <a:r>
              <a:rPr lang="ja-JP" altLang="en-US" dirty="0" smtClean="0"/>
              <a:t>サンプリング周期</a:t>
            </a:r>
            <a:r>
              <a:rPr lang="en-US" altLang="ja-JP" dirty="0" smtClean="0"/>
              <a:t>)</a:t>
            </a:r>
          </a:p>
          <a:p>
            <a:r>
              <a:rPr lang="ja-JP" altLang="en-US" dirty="0" smtClean="0"/>
              <a:t>実験</a:t>
            </a:r>
            <a:r>
              <a:rPr lang="ja-JP" altLang="en-US" dirty="0"/>
              <a:t>結果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(</a:t>
            </a:r>
            <a:r>
              <a:rPr lang="ja-JP" altLang="en-US" dirty="0" smtClean="0"/>
              <a:t>重み行列</a:t>
            </a:r>
            <a:r>
              <a:rPr lang="en-US" altLang="ja-JP" dirty="0"/>
              <a:t>, </a:t>
            </a:r>
            <a:r>
              <a:rPr lang="ja-JP" altLang="en-US" dirty="0"/>
              <a:t>オブザーバの極</a:t>
            </a:r>
            <a:r>
              <a:rPr lang="en-US" altLang="ja-JP" dirty="0"/>
              <a:t>, </a:t>
            </a:r>
            <a:r>
              <a:rPr lang="ja-JP" altLang="en-US" dirty="0"/>
              <a:t>サンプリング周期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  <a:p>
            <a:r>
              <a:rPr lang="ja-JP" altLang="en-US" dirty="0" smtClean="0"/>
              <a:t>振り上げ制御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74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決定した物理パラメータ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コンテンツ プレースホルダー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0397749"/>
                  </p:ext>
                </p:extLst>
              </p:nvPr>
            </p:nvGraphicFramePr>
            <p:xfrm>
              <a:off x="197509" y="1433511"/>
              <a:ext cx="3964840" cy="49526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2420">
                      <a:extLst>
                        <a:ext uri="{9D8B030D-6E8A-4147-A177-3AD203B41FA5}">
                          <a16:colId xmlns:a16="http://schemas.microsoft.com/office/drawing/2014/main" val="3960796819"/>
                        </a:ext>
                      </a:extLst>
                    </a:gridCol>
                    <a:gridCol w="1982420">
                      <a:extLst>
                        <a:ext uri="{9D8B030D-6E8A-4147-A177-3AD203B41FA5}">
                          <a16:colId xmlns:a16="http://schemas.microsoft.com/office/drawing/2014/main" val="6568724"/>
                        </a:ext>
                      </a:extLst>
                    </a:gridCol>
                  </a:tblGrid>
                  <a:tr h="990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m[kg]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0.038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3425342"/>
                      </a:ext>
                    </a:extLst>
                  </a:tr>
                  <a:tr h="990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l[m]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0.12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664810"/>
                      </a:ext>
                    </a:extLst>
                  </a:tr>
                  <a:tr h="990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M[kg]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941333"/>
                      </a:ext>
                    </a:extLst>
                  </a:tr>
                  <a:tr h="990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f[kg/s]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9.67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9929239"/>
                      </a:ext>
                    </a:extLst>
                  </a:tr>
                  <a:tr h="990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J[kg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sz="3600" dirty="0" smtClean="0"/>
                            <a:t>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3.90E-4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65408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コンテンツ プレースホルダー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00397749"/>
                  </p:ext>
                </p:extLst>
              </p:nvPr>
            </p:nvGraphicFramePr>
            <p:xfrm>
              <a:off x="197509" y="1433511"/>
              <a:ext cx="3964840" cy="49526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82420">
                      <a:extLst>
                        <a:ext uri="{9D8B030D-6E8A-4147-A177-3AD203B41FA5}">
                          <a16:colId xmlns:a16="http://schemas.microsoft.com/office/drawing/2014/main" val="3960796819"/>
                        </a:ext>
                      </a:extLst>
                    </a:gridCol>
                    <a:gridCol w="1982420">
                      <a:extLst>
                        <a:ext uri="{9D8B030D-6E8A-4147-A177-3AD203B41FA5}">
                          <a16:colId xmlns:a16="http://schemas.microsoft.com/office/drawing/2014/main" val="6568724"/>
                        </a:ext>
                      </a:extLst>
                    </a:gridCol>
                  </a:tblGrid>
                  <a:tr h="990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m[kg]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0.038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3425342"/>
                      </a:ext>
                    </a:extLst>
                  </a:tr>
                  <a:tr h="990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l[m]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0.12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664810"/>
                      </a:ext>
                    </a:extLst>
                  </a:tr>
                  <a:tr h="990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M[kg]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941333"/>
                      </a:ext>
                    </a:extLst>
                  </a:tr>
                  <a:tr h="9905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f[kg/s]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9.67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9929239"/>
                      </a:ext>
                    </a:extLst>
                  </a:tr>
                  <a:tr h="990532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2"/>
                          <a:stretch>
                            <a:fillRect l="-307" t="-407975" r="-100920" b="-1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3.90E-4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6540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06008"/>
                  </p:ext>
                </p:extLst>
              </p:nvPr>
            </p:nvGraphicFramePr>
            <p:xfrm>
              <a:off x="4286707" y="1425924"/>
              <a:ext cx="4579316" cy="4960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9658">
                      <a:extLst>
                        <a:ext uri="{9D8B030D-6E8A-4147-A177-3AD203B41FA5}">
                          <a16:colId xmlns:a16="http://schemas.microsoft.com/office/drawing/2014/main" val="4100468776"/>
                        </a:ext>
                      </a:extLst>
                    </a:gridCol>
                    <a:gridCol w="2289658">
                      <a:extLst>
                        <a:ext uri="{9D8B030D-6E8A-4147-A177-3AD203B41FA5}">
                          <a16:colId xmlns:a16="http://schemas.microsoft.com/office/drawing/2014/main" val="1922534489"/>
                        </a:ext>
                      </a:extLst>
                    </a:gridCol>
                  </a:tblGrid>
                  <a:tr h="100074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c[kg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1" lang="en-US" altLang="ja-JP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/s]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9.82E-5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6407309"/>
                      </a:ext>
                    </a:extLst>
                  </a:tr>
                  <a:tr h="98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a[N/V]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0.49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023963"/>
                      </a:ext>
                    </a:extLst>
                  </a:tr>
                  <a:tr h="9898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3600" i="0" dirty="0" smtClean="0"/>
                            <a:t>[V/m]</a:t>
                          </a:r>
                          <a:endParaRPr kumimoji="1" lang="ja-JP" altLang="en-US" sz="36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811872"/>
                      </a:ext>
                    </a:extLst>
                  </a:tr>
                  <a:tr h="9898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en-US" altLang="ja-JP" sz="3600" i="0" dirty="0" smtClean="0"/>
                            <a:t>[V/m]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693373"/>
                      </a:ext>
                    </a:extLst>
                  </a:tr>
                  <a:tr h="98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g[m/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1" lang="en-US" altLang="ja-JP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kumimoji="1" lang="en-US" altLang="ja-JP" sz="36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kumimoji="1" lang="en-US" altLang="ja-JP" sz="3600" dirty="0" smtClean="0"/>
                            <a:t>]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9.80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0011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06008"/>
                  </p:ext>
                </p:extLst>
              </p:nvPr>
            </p:nvGraphicFramePr>
            <p:xfrm>
              <a:off x="4286707" y="1425924"/>
              <a:ext cx="4579316" cy="4960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89658">
                      <a:extLst>
                        <a:ext uri="{9D8B030D-6E8A-4147-A177-3AD203B41FA5}">
                          <a16:colId xmlns:a16="http://schemas.microsoft.com/office/drawing/2014/main" val="4100468776"/>
                        </a:ext>
                      </a:extLst>
                    </a:gridCol>
                    <a:gridCol w="2289658">
                      <a:extLst>
                        <a:ext uri="{9D8B030D-6E8A-4147-A177-3AD203B41FA5}">
                          <a16:colId xmlns:a16="http://schemas.microsoft.com/office/drawing/2014/main" val="1922534489"/>
                        </a:ext>
                      </a:extLst>
                    </a:gridCol>
                  </a:tblGrid>
                  <a:tr h="1000744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66" t="-9146" r="-101064" b="-398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b="0" dirty="0" smtClean="0">
                              <a:solidFill>
                                <a:schemeClr val="tx1"/>
                              </a:solidFill>
                            </a:rPr>
                            <a:t>9.82E-5</a:t>
                          </a:r>
                          <a:endParaRPr kumimoji="1" lang="ja-JP" altLang="en-US" sz="3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6407309"/>
                      </a:ext>
                    </a:extLst>
                  </a:tr>
                  <a:tr h="9898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a[N/V]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0.49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4023963"/>
                      </a:ext>
                    </a:extLst>
                  </a:tr>
                  <a:tr h="98987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66" t="-209816" r="-101064" b="-200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3811872"/>
                      </a:ext>
                    </a:extLst>
                  </a:tr>
                  <a:tr h="98987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66" t="-311728" r="-101064" b="-1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1.00</a:t>
                          </a:r>
                          <a:endParaRPr kumimoji="1" lang="ja-JP" altLang="en-US" sz="3600" dirty="0"/>
                        </a:p>
                      </a:txBody>
                      <a:tcPr>
                        <a:solidFill>
                          <a:srgbClr val="EAEFF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8693373"/>
                      </a:ext>
                    </a:extLst>
                  </a:tr>
                  <a:tr h="989876"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266" t="-409202" r="-101064" b="-12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3600" dirty="0" smtClean="0"/>
                            <a:t>9.80</a:t>
                          </a:r>
                          <a:endParaRPr kumimoji="1" lang="ja-JP" alt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10011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040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ja-JP" altLang="en-US" dirty="0" smtClean="0"/>
                  <a:t>と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ja-JP" altLang="en-US" dirty="0" smtClean="0"/>
                  <a:t>の検証</a:t>
                </a:r>
                <a:r>
                  <a:rPr kumimoji="1" lang="en-US" altLang="ja-JP" dirty="0" smtClean="0"/>
                  <a:t>(</a:t>
                </a:r>
                <a:r>
                  <a:rPr kumimoji="1" lang="en-US" altLang="ja-JP" dirty="0" err="1" smtClean="0"/>
                  <a:t>ステップ応答</a:t>
                </a:r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33" y="5930171"/>
            <a:ext cx="4933333" cy="352381"/>
          </a:xfrm>
          <a:prstGeom prst="rect">
            <a:avLst/>
          </a:prstGeom>
        </p:spPr>
      </p:pic>
      <p:pic>
        <p:nvPicPr>
          <p:cNvPr id="17" name="コンテンツ プレースホルダー 1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12" y="1120550"/>
            <a:ext cx="6942125" cy="4695627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2414016" y="1547287"/>
            <a:ext cx="3386938" cy="1364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/>
          <p:cNvGrpSpPr/>
          <p:nvPr/>
        </p:nvGrpSpPr>
        <p:grpSpPr>
          <a:xfrm>
            <a:off x="2487167" y="1749588"/>
            <a:ext cx="3213757" cy="1052133"/>
            <a:chOff x="5866790" y="2388411"/>
            <a:chExt cx="2787091" cy="943662"/>
          </a:xfrm>
        </p:grpSpPr>
        <p:sp>
          <p:nvSpPr>
            <p:cNvPr id="7" name="楕円 6"/>
            <p:cNvSpPr/>
            <p:nvPr/>
          </p:nvSpPr>
          <p:spPr>
            <a:xfrm>
              <a:off x="5866790" y="2388411"/>
              <a:ext cx="2787091" cy="94366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6210094" y="2537078"/>
              <a:ext cx="2226023" cy="634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/>
                <a:t>シミュレーションと実験結果がほぼ一致</a:t>
              </a:r>
              <a:endParaRPr kumimoji="1" lang="ja-JP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62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b="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ja-JP" altLang="en-US" dirty="0"/>
                  <a:t>の検証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フィードバック</a:t>
                </a:r>
                <a:r>
                  <a:rPr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05" y="5791183"/>
            <a:ext cx="3276190" cy="352381"/>
          </a:xfrm>
          <a:prstGeom prst="rect">
            <a:avLst/>
          </a:prstGeom>
        </p:spPr>
      </p:pic>
      <p:pic>
        <p:nvPicPr>
          <p:cNvPr id="9" name="コンテンツ プレースホルダー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09" y="1325179"/>
            <a:ext cx="6576365" cy="4352544"/>
          </a:xfr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133088" y="3501451"/>
            <a:ext cx="3116275" cy="1494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4191609" y="3777035"/>
            <a:ext cx="3057754" cy="943662"/>
            <a:chOff x="5866790" y="2388411"/>
            <a:chExt cx="2874873" cy="943662"/>
          </a:xfrm>
        </p:grpSpPr>
        <p:sp>
          <p:nvSpPr>
            <p:cNvPr id="3" name="楕円 2"/>
            <p:cNvSpPr/>
            <p:nvPr/>
          </p:nvSpPr>
          <p:spPr>
            <a:xfrm>
              <a:off x="5866790" y="2388411"/>
              <a:ext cx="2787091" cy="943662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6210095" y="2537077"/>
              <a:ext cx="25315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 smtClean="0"/>
                <a:t>シミュレーションと実験結果が不一致</a:t>
              </a:r>
              <a:endParaRPr kumimoji="1" lang="ja-JP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231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ja-JP" altLang="en-US" dirty="0" smtClean="0"/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ja-JP" altLang="en-US" dirty="0" smtClean="0"/>
                  <a:t>の検証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76" y="5937487"/>
            <a:ext cx="4819048" cy="352381"/>
          </a:xfrm>
          <a:prstGeom prst="rect">
            <a:avLst/>
          </a:prstGeom>
        </p:spPr>
      </p:pic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81" y="1110308"/>
            <a:ext cx="6956757" cy="4651045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5564401" y="4475961"/>
            <a:ext cx="3386938" cy="1364164"/>
            <a:chOff x="5454673" y="4301626"/>
            <a:chExt cx="3386938" cy="1364164"/>
          </a:xfrm>
        </p:grpSpPr>
        <p:sp>
          <p:nvSpPr>
            <p:cNvPr id="11" name="正方形/長方形 10"/>
            <p:cNvSpPr/>
            <p:nvPr/>
          </p:nvSpPr>
          <p:spPr>
            <a:xfrm>
              <a:off x="5454673" y="4301626"/>
              <a:ext cx="3386938" cy="1364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グループ化 6"/>
            <p:cNvGrpSpPr/>
            <p:nvPr/>
          </p:nvGrpSpPr>
          <p:grpSpPr>
            <a:xfrm>
              <a:off x="5541263" y="4518937"/>
              <a:ext cx="3213757" cy="1052133"/>
              <a:chOff x="5866790" y="2388411"/>
              <a:chExt cx="2787091" cy="943662"/>
            </a:xfrm>
          </p:grpSpPr>
          <p:sp>
            <p:nvSpPr>
              <p:cNvPr id="8" name="楕円 7"/>
              <p:cNvSpPr/>
              <p:nvPr/>
            </p:nvSpPr>
            <p:spPr>
              <a:xfrm>
                <a:off x="5866790" y="2388411"/>
                <a:ext cx="2787091" cy="943662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6210094" y="2537078"/>
                <a:ext cx="2226023" cy="63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000" dirty="0" smtClean="0"/>
                  <a:t>シミュレーションと実験結果がほぼ一致</a:t>
                </a:r>
                <a:endParaRPr kumimoji="1" lang="ja-JP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25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シミュレーション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48" y="1592920"/>
            <a:ext cx="7886700" cy="4391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 smtClean="0"/>
              <a:t>シミュレーション使用したパラメータ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6811" y="4669464"/>
            <a:ext cx="722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基準とする</a:t>
            </a:r>
            <a:r>
              <a:rPr lang="ja-JP" altLang="en-US" dirty="0" smtClean="0"/>
              <a:t>パラメータはパターン</a:t>
            </a:r>
            <a:r>
              <a:rPr lang="en-US" altLang="ja-JP" dirty="0" smtClean="0"/>
              <a:t>1</a:t>
            </a:r>
            <a:r>
              <a:rPr lang="ja-JP" altLang="en-US" dirty="0" smtClean="0"/>
              <a:t>の</a:t>
            </a:r>
            <a:r>
              <a:rPr lang="en-US" altLang="ja-JP" dirty="0" smtClean="0"/>
              <a:t>,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6" y="2339895"/>
            <a:ext cx="8924544" cy="192116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1" y="5197430"/>
            <a:ext cx="8661199" cy="38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重み行列による</a:t>
            </a:r>
            <a:r>
              <a:rPr lang="ja-JP" altLang="en-US" dirty="0" smtClean="0"/>
              <a:t>比較</a:t>
            </a:r>
            <a:endParaRPr kumimoji="1" lang="ja-JP" altLang="en-US" b="0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" y="2685366"/>
            <a:ext cx="4643383" cy="3356989"/>
          </a:xfr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617" y="2685366"/>
            <a:ext cx="4643383" cy="335698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0" y="1120748"/>
            <a:ext cx="6677324" cy="143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オブザーバの極による</a:t>
            </a:r>
            <a:r>
              <a:rPr kumimoji="1" lang="ja-JP" altLang="en-US" dirty="0" smtClean="0"/>
              <a:t>比較</a:t>
            </a:r>
            <a:endParaRPr kumimoji="1" lang="ja-JP" altLang="en-US" b="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" y="2710985"/>
            <a:ext cx="4704695" cy="3594717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578D7-20B5-4766-A86B-C6BBB2F41792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20" y="1211720"/>
            <a:ext cx="7168142" cy="117097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61" y="2703671"/>
            <a:ext cx="4704695" cy="360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1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</TotalTime>
  <Words>187</Words>
  <Application>Microsoft Office PowerPoint</Application>
  <PresentationFormat>画面に合わせる (4:3)</PresentationFormat>
  <Paragraphs>68</Paragraphs>
  <Slides>16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游ゴシック</vt:lpstr>
      <vt:lpstr>游ゴシック Light</vt:lpstr>
      <vt:lpstr>Arial</vt:lpstr>
      <vt:lpstr>Calibri</vt:lpstr>
      <vt:lpstr>Calibri Light</vt:lpstr>
      <vt:lpstr>Cambria Math</vt:lpstr>
      <vt:lpstr>Office テーマ</vt:lpstr>
      <vt:lpstr>倒立振子の安定化制御(実験)</vt:lpstr>
      <vt:lpstr>Outline</vt:lpstr>
      <vt:lpstr>決定した物理パラメータ</vt:lpstr>
      <vt:lpstr>Mとfの検証(ステップ応答)</vt:lpstr>
      <vt:lpstr>Mとfの検証(フィードバック)</vt:lpstr>
      <vt:lpstr>Jとcの検証</vt:lpstr>
      <vt:lpstr>シミュレーション</vt:lpstr>
      <vt:lpstr>重み行列による比較</vt:lpstr>
      <vt:lpstr>オブザーバの極による比較</vt:lpstr>
      <vt:lpstr>サンプリング周期による比較</vt:lpstr>
      <vt:lpstr>実験結果</vt:lpstr>
      <vt:lpstr>重み行列による比較</vt:lpstr>
      <vt:lpstr>オブザーバの極による比較</vt:lpstr>
      <vt:lpstr>サンプリング周期による比較</vt:lpstr>
      <vt:lpstr>目標値変更の様子</vt:lpstr>
      <vt:lpstr>振り上げ制御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倒立振子の安定化制御(実験)</dc:title>
  <dc:creator>maeda</dc:creator>
  <cp:lastModifiedBy>maeda</cp:lastModifiedBy>
  <cp:revision>113</cp:revision>
  <dcterms:created xsi:type="dcterms:W3CDTF">2017-07-24T13:49:05Z</dcterms:created>
  <dcterms:modified xsi:type="dcterms:W3CDTF">2017-07-26T07:07:47Z</dcterms:modified>
</cp:coreProperties>
</file>